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357" r:id="rId6"/>
    <p:sldId id="260" r:id="rId7"/>
    <p:sldId id="261" r:id="rId8"/>
    <p:sldId id="358" r:id="rId9"/>
    <p:sldId id="359" r:id="rId10"/>
    <p:sldId id="360" r:id="rId11"/>
    <p:sldId id="361" r:id="rId12"/>
    <p:sldId id="333" r:id="rId13"/>
    <p:sldId id="330" r:id="rId14"/>
    <p:sldId id="331" r:id="rId15"/>
    <p:sldId id="332" r:id="rId16"/>
    <p:sldId id="262" r:id="rId17"/>
    <p:sldId id="334" r:id="rId18"/>
    <p:sldId id="335" r:id="rId19"/>
    <p:sldId id="336" r:id="rId20"/>
    <p:sldId id="337" r:id="rId21"/>
    <p:sldId id="338" r:id="rId22"/>
    <p:sldId id="341" r:id="rId23"/>
    <p:sldId id="342" r:id="rId24"/>
    <p:sldId id="263" r:id="rId25"/>
    <p:sldId id="264" r:id="rId26"/>
    <p:sldId id="265" r:id="rId27"/>
    <p:sldId id="266" r:id="rId28"/>
    <p:sldId id="267" r:id="rId29"/>
    <p:sldId id="275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6" r:id="rId38"/>
    <p:sldId id="277" r:id="rId39"/>
    <p:sldId id="278" r:id="rId40"/>
    <p:sldId id="279" r:id="rId41"/>
    <p:sldId id="280" r:id="rId42"/>
    <p:sldId id="281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52" r:id="rId65"/>
    <p:sldId id="353" r:id="rId66"/>
    <p:sldId id="356" r:id="rId67"/>
    <p:sldId id="304" r:id="rId68"/>
    <p:sldId id="305" r:id="rId69"/>
    <p:sldId id="306" r:id="rId70"/>
    <p:sldId id="307" r:id="rId71"/>
    <p:sldId id="308" r:id="rId72"/>
    <p:sldId id="309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39" r:id="rId84"/>
    <p:sldId id="340" r:id="rId85"/>
    <p:sldId id="321" r:id="rId86"/>
    <p:sldId id="322" r:id="rId87"/>
    <p:sldId id="343" r:id="rId88"/>
    <p:sldId id="345" r:id="rId89"/>
    <p:sldId id="347" r:id="rId90"/>
    <p:sldId id="348" r:id="rId91"/>
    <p:sldId id="349" r:id="rId92"/>
    <p:sldId id="350" r:id="rId93"/>
    <p:sldId id="344" r:id="rId94"/>
    <p:sldId id="346" r:id="rId95"/>
    <p:sldId id="323" r:id="rId96"/>
    <p:sldId id="325" r:id="rId97"/>
    <p:sldId id="328" r:id="rId98"/>
    <p:sldId id="329" r:id="rId99"/>
    <p:sldId id="326" r:id="rId100"/>
    <p:sldId id="327" r:id="rId101"/>
    <p:sldId id="351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geixxRrdGQ&amp;t=189s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0riCqvRoMs&amp;t=161s" TargetMode="External"/><Relationship Id="rId2" Type="http://schemas.openxmlformats.org/officeDocument/2006/relationships/hyperlink" Target="https://www.youtube.com/watch?v=vT1JzLTH4G4&amp;list=PLC1qU-LWwrF64f4QKQT-Vg5Wr4qEE1Zx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time_continue=63&amp;v=ISHGyvsT0QY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youtube.com/watch?time_continue=27&amp;v=lp1NrLZnCU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matthewzeiler.com/wp-content/uploads/2017/07/eccv2014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64029" y="2120878"/>
            <a:ext cx="9144000" cy="1641490"/>
          </a:xfrm>
        </p:spPr>
        <p:txBody>
          <a:bodyPr>
            <a:normAutofit/>
          </a:bodyPr>
          <a:lstStyle/>
          <a:p>
            <a:r>
              <a:rPr lang="zh-Hant" altLang="en-US" dirty="0"/>
              <a:t>人工智慧及其應用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6869" y="4002575"/>
            <a:ext cx="9025891" cy="1335235"/>
          </a:xfrm>
        </p:spPr>
        <p:txBody>
          <a:bodyPr>
            <a:normAutofit/>
          </a:bodyPr>
          <a:lstStyle/>
          <a:p>
            <a:pPr algn="ctr"/>
            <a:r>
              <a:rPr lang="zh-Hant" altLang="en-US" dirty="0"/>
              <a:t>萬能科技大學資訊工程系暨電資研究所</a:t>
            </a:r>
            <a:endParaRPr lang="en-US" altLang="zh-Hant" dirty="0"/>
          </a:p>
          <a:p>
            <a:pPr algn="ctr"/>
            <a:r>
              <a:rPr lang="zh-Hant" altLang="en-US" dirty="0"/>
              <a:t>江義淵    助理教授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5827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Inference system 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貝氏網路</a:t>
            </a:r>
            <a:r>
              <a:rPr lang="en-US" altLang="zh-TW" dirty="0"/>
              <a:t>(Bayesian network)</a:t>
            </a:r>
          </a:p>
          <a:p>
            <a:r>
              <a:rPr lang="zh-TW" altLang="en-US" dirty="0"/>
              <a:t>模糊邏輯</a:t>
            </a:r>
            <a:r>
              <a:rPr lang="en-US" altLang="zh-TW" dirty="0"/>
              <a:t>(Fuzzy logic)</a:t>
            </a:r>
          </a:p>
          <a:p>
            <a:r>
              <a:rPr lang="zh-TW" altLang="en-US" dirty="0"/>
              <a:t>類神經網路</a:t>
            </a:r>
            <a:r>
              <a:rPr lang="en-US" altLang="zh-TW" dirty="0"/>
              <a:t>(Neural network)</a:t>
            </a:r>
          </a:p>
          <a:p>
            <a:r>
              <a:rPr lang="en-US" altLang="zh-TW" dirty="0"/>
              <a:t>…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94" y="3125671"/>
            <a:ext cx="2809875" cy="1304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706" y="1690688"/>
            <a:ext cx="2000250" cy="11144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06" y="4841731"/>
            <a:ext cx="23050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06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838200"/>
            <a:ext cx="9372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574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MS Excel – Regression</a:t>
            </a:r>
          </a:p>
          <a:p>
            <a:r>
              <a:rPr lang="en-US" altLang="zh-TW" dirty="0"/>
              <a:t>Computational intelligence</a:t>
            </a:r>
          </a:p>
          <a:p>
            <a:r>
              <a:rPr lang="en-US" altLang="zh-TW" dirty="0"/>
              <a:t>Data scientist</a:t>
            </a:r>
          </a:p>
          <a:p>
            <a:r>
              <a:rPr lang="en-US" altLang="zh-TW" dirty="0"/>
              <a:t>Programming by means of framework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13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之父</a:t>
            </a:r>
          </a:p>
        </p:txBody>
      </p:sp>
      <p:pic>
        <p:nvPicPr>
          <p:cNvPr id="1026" name="Picture 2" descr="https://upload.wikimedia.org/wikipedia/commons/c/c4/AlanTuring-Bletchle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93" y="1825625"/>
            <a:ext cx="39383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120000" y="1825625"/>
            <a:ext cx="50231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罗辑思维 </a:t>
            </a:r>
            <a:r>
              <a:rPr lang="en-US" altLang="zh-CN" dirty="0"/>
              <a:t>138 </a:t>
            </a:r>
            <a:r>
              <a:rPr lang="zh-CN" altLang="en-US" dirty="0"/>
              <a:t>庸众的迫害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https://www.youtube.com/watch?v=8geixxRrdGQ&amp;t=189s</a:t>
            </a:r>
            <a:endParaRPr lang="en-US" altLang="zh-CN" dirty="0"/>
          </a:p>
          <a:p>
            <a:endParaRPr lang="zh-CN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得到</a:t>
            </a:r>
            <a:r>
              <a:rPr lang="en-US" altLang="zh-TW" dirty="0"/>
              <a:t>App (</a:t>
            </a:r>
            <a:r>
              <a:rPr lang="zh-TW" altLang="en-US" dirty="0"/>
              <a:t>每天聽本書</a:t>
            </a:r>
            <a:r>
              <a:rPr lang="en-US" altLang="zh-TW" dirty="0"/>
              <a:t>-</a:t>
            </a:r>
            <a:r>
              <a:rPr lang="zh-TW" altLang="en-US" dirty="0"/>
              <a:t>盜火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749" y="3275820"/>
            <a:ext cx="18288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MOOC</a:t>
            </a:r>
            <a:r>
              <a:rPr lang="zh-TW" altLang="en-US" dirty="0"/>
              <a:t>三大平台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Coursera </a:t>
            </a:r>
            <a:r>
              <a:rPr lang="zh-TW" altLang="en-US" dirty="0"/>
              <a:t>、</a:t>
            </a:r>
            <a:r>
              <a:rPr lang="en-US" altLang="zh-TW" dirty="0" err="1"/>
              <a:t>Edx</a:t>
            </a:r>
            <a:r>
              <a:rPr lang="zh-TW" altLang="en-US" dirty="0"/>
              <a:t>、</a:t>
            </a:r>
            <a:r>
              <a:rPr lang="en-US" altLang="zh-TW" dirty="0" err="1"/>
              <a:t>Udacity</a:t>
            </a:r>
            <a:endParaRPr lang="en-US" altLang="zh-TW" dirty="0"/>
          </a:p>
          <a:p>
            <a:r>
              <a:rPr lang="zh-TW" altLang="en-US" dirty="0"/>
              <a:t>同儕互評機制</a:t>
            </a:r>
            <a:endParaRPr lang="en-US" altLang="zh-TW" dirty="0"/>
          </a:p>
          <a:p>
            <a:r>
              <a:rPr lang="zh-TW" altLang="en-US" dirty="0"/>
              <a:t>討論區機制</a:t>
            </a:r>
            <a:endParaRPr lang="en-US" altLang="zh-TW" dirty="0"/>
          </a:p>
          <a:p>
            <a:r>
              <a:rPr lang="zh-TW" altLang="en-US" dirty="0"/>
              <a:t>課程認證機制</a:t>
            </a:r>
            <a:endParaRPr lang="en-US" altLang="zh-TW" dirty="0"/>
          </a:p>
          <a:p>
            <a:pPr lvl="1"/>
            <a:r>
              <a:rPr lang="zh-TW" altLang="en-US" dirty="0"/>
              <a:t>「簽名認證</a:t>
            </a:r>
            <a:r>
              <a:rPr lang="en-US" altLang="zh-TW" dirty="0"/>
              <a:t>(signature track)</a:t>
            </a:r>
            <a:r>
              <a:rPr lang="zh-TW" altLang="en-US" dirty="0"/>
              <a:t>」課程指的是利用具照片的身分證明和特殊的</a:t>
            </a:r>
            <a:r>
              <a:rPr lang="zh-TW" altLang="en-US" dirty="0">
                <a:solidFill>
                  <a:srgbClr val="FFC000"/>
                </a:solidFill>
              </a:rPr>
              <a:t>打字模型</a:t>
            </a:r>
            <a:r>
              <a:rPr lang="zh-TW" altLang="en-US" dirty="0"/>
              <a:t>來證明學生身分。</a:t>
            </a:r>
            <a:endParaRPr lang="en-US" altLang="zh-TW" dirty="0"/>
          </a:p>
          <a:p>
            <a:pPr lvl="1"/>
            <a:r>
              <a:rPr lang="zh-TW" altLang="en-US" dirty="0"/>
              <a:t>學生每次交作業都需要透過</a:t>
            </a:r>
            <a:r>
              <a:rPr lang="en-US" altLang="zh-TW" dirty="0"/>
              <a:t>webcam</a:t>
            </a:r>
            <a:r>
              <a:rPr lang="zh-TW" altLang="en-US" dirty="0"/>
              <a:t>拍攝相片和以實體鍵盤打字進行比對認證，確定是同一個人。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1516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Moocs</a:t>
            </a:r>
            <a:r>
              <a:rPr lang="zh-TW" altLang="en-US" dirty="0"/>
              <a:t>資源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Deep Learning Nanodegree Foundation</a:t>
            </a:r>
          </a:p>
          <a:p>
            <a:r>
              <a:rPr lang="en-US" altLang="zh-TW" dirty="0"/>
              <a:t>Deep Learning by  Google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84" y="3024188"/>
            <a:ext cx="8458200" cy="31527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326" y="5916612"/>
            <a:ext cx="40481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20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Moocs</a:t>
            </a:r>
            <a:r>
              <a:rPr lang="zh-TW" altLang="en-US" dirty="0"/>
              <a:t>資源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7620346" cy="4351338"/>
          </a:xfrm>
        </p:spPr>
        <p:txBody>
          <a:bodyPr/>
          <a:lstStyle/>
          <a:p>
            <a:r>
              <a:rPr lang="en-US" altLang="zh-TW" dirty="0"/>
              <a:t>Deep Learning Specialization-deeplearning.ai (Coursera)</a:t>
            </a:r>
          </a:p>
          <a:p>
            <a:pPr lvl="1"/>
            <a:r>
              <a:rPr lang="en-US" altLang="zh-TW" dirty="0"/>
              <a:t>Neural Networks and Deep Learning</a:t>
            </a:r>
          </a:p>
          <a:p>
            <a:pPr lvl="1"/>
            <a:r>
              <a:rPr lang="en-US" altLang="zh-TW" dirty="0"/>
              <a:t>Improving Deep Neural Networks: </a:t>
            </a:r>
            <a:r>
              <a:rPr lang="en-US" altLang="zh-TW" dirty="0" err="1"/>
              <a:t>Hyperparameter</a:t>
            </a:r>
            <a:r>
              <a:rPr lang="en-US" altLang="zh-TW" dirty="0"/>
              <a:t> tuning, Regularization and Optimization</a:t>
            </a:r>
          </a:p>
          <a:p>
            <a:pPr lvl="1"/>
            <a:r>
              <a:rPr lang="en-US" altLang="zh-TW" dirty="0"/>
              <a:t>Structuring Machine Learning Projects</a:t>
            </a:r>
          </a:p>
          <a:p>
            <a:pPr lvl="1"/>
            <a:r>
              <a:rPr lang="en-US" altLang="zh-TW" dirty="0"/>
              <a:t>Convolutional Neural Networks</a:t>
            </a:r>
          </a:p>
          <a:p>
            <a:pPr lvl="1"/>
            <a:r>
              <a:rPr lang="en-US" altLang="zh-TW" dirty="0"/>
              <a:t>Sequence Models</a:t>
            </a:r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0" y="566352"/>
            <a:ext cx="25527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0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Moocs</a:t>
            </a:r>
            <a:r>
              <a:rPr lang="zh-TW" altLang="en-US" dirty="0"/>
              <a:t>資源</a:t>
            </a:r>
            <a:r>
              <a:rPr lang="en-US" altLang="zh-TW" dirty="0"/>
              <a:t>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5799784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CS231n: Convolutional Neural Networks for Visual Recognition(Spring 2017)</a:t>
            </a:r>
          </a:p>
          <a:p>
            <a:pPr lvl="1"/>
            <a:r>
              <a:rPr lang="en-US" altLang="zh-TW" dirty="0">
                <a:hlinkClick r:id="rId2"/>
              </a:rPr>
              <a:t>https://www.youtube.com/watch?v=vT1JzLTH4G4&amp;list=PLC1qU-LWwrF64f4QKQT-Vg5Wr4qEE1Zxk</a:t>
            </a:r>
            <a:endParaRPr lang="en-US" altLang="zh-TW" dirty="0"/>
          </a:p>
          <a:p>
            <a:r>
              <a:rPr lang="zh-TW" altLang="en-US" dirty="0"/>
              <a:t>李飛飛</a:t>
            </a:r>
            <a:r>
              <a:rPr lang="en-US" altLang="zh-TW" dirty="0"/>
              <a:t>(</a:t>
            </a:r>
            <a:r>
              <a:rPr lang="en-US" altLang="zh-TW" dirty="0" err="1"/>
              <a:t>Fei-Fei</a:t>
            </a:r>
            <a:r>
              <a:rPr lang="en-US" altLang="zh-TW" dirty="0"/>
              <a:t> Li)</a:t>
            </a:r>
          </a:p>
          <a:p>
            <a:pPr lvl="1"/>
            <a:r>
              <a:rPr lang="en-US" altLang="zh-TW" dirty="0">
                <a:hlinkClick r:id="rId3"/>
              </a:rPr>
              <a:t>https://www.youtube.com/watch?v=40riCqvRoMs&amp;t=161s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2538670"/>
            <a:ext cx="48387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5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我的研究工作</a:t>
            </a:r>
          </a:p>
        </p:txBody>
      </p:sp>
      <p:pic>
        <p:nvPicPr>
          <p:cNvPr id="5122" name="Picture 2" descr="AR-1310094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398712"/>
            <a:ext cx="28575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aceplus-exampl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4652962"/>
            <a:ext cx="28575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osch-self-driving-c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1870829"/>
            <a:ext cx="3971925" cy="219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31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Emotion 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陪伴機器人</a:t>
            </a:r>
            <a:r>
              <a:rPr lang="en-US" altLang="zh-TW" dirty="0"/>
              <a:t>(</a:t>
            </a:r>
            <a:r>
              <a:rPr lang="zh-TW" altLang="en-US" dirty="0"/>
              <a:t>對話、</a:t>
            </a:r>
            <a:r>
              <a:rPr lang="en-US" altLang="zh-TW" dirty="0" err="1"/>
              <a:t>Chatbot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辨識情緒</a:t>
            </a:r>
            <a:r>
              <a:rPr lang="en-US" altLang="zh-TW" dirty="0"/>
              <a:t>(</a:t>
            </a:r>
            <a:r>
              <a:rPr lang="zh-TW" altLang="en-US" dirty="0"/>
              <a:t>表情、聲音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How do we to get a lot voice dataset?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442"/>
            <a:ext cx="12192000" cy="9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YouTube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人工</a:t>
            </a:r>
            <a:r>
              <a:rPr lang="en-US" altLang="zh-TW" dirty="0"/>
              <a:t>/</a:t>
            </a:r>
            <a:r>
              <a:rPr lang="zh-TW" altLang="en-US" dirty="0"/>
              <a:t>自動</a:t>
            </a:r>
            <a:endParaRPr lang="en-US" altLang="zh-TW" dirty="0"/>
          </a:p>
          <a:p>
            <a:r>
              <a:rPr lang="zh-TW" altLang="en-US" dirty="0"/>
              <a:t>步驟：</a:t>
            </a:r>
            <a:endParaRPr lang="en-US" altLang="zh-TW" dirty="0"/>
          </a:p>
          <a:p>
            <a:pPr lvl="1"/>
            <a:r>
              <a:rPr lang="zh-TW" altLang="en-US" dirty="0"/>
              <a:t>人臉偵測</a:t>
            </a:r>
            <a:endParaRPr lang="en-US" altLang="zh-TW" dirty="0"/>
          </a:p>
          <a:p>
            <a:pPr lvl="1"/>
            <a:r>
              <a:rPr lang="zh-TW" altLang="en-US" dirty="0"/>
              <a:t>情緒辨識</a:t>
            </a:r>
            <a:endParaRPr lang="en-US" altLang="zh-TW" dirty="0"/>
          </a:p>
          <a:p>
            <a:pPr lvl="1"/>
            <a:r>
              <a:rPr lang="zh-TW" altLang="en-US" dirty="0"/>
              <a:t>擷取人臉情緒的時間區間</a:t>
            </a:r>
            <a:endParaRPr lang="en-US" altLang="zh-TW" dirty="0"/>
          </a:p>
          <a:p>
            <a:pPr lvl="1"/>
            <a:r>
              <a:rPr lang="zh-TW" altLang="en-US" dirty="0"/>
              <a:t>擷取相對應的完整單句話之語言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269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Tech of Self driver car 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Computer Vision and Deep Learning</a:t>
            </a:r>
          </a:p>
          <a:p>
            <a:r>
              <a:rPr lang="en-US" altLang="zh-TW" dirty="0"/>
              <a:t>Sensor Fusion, Localization, and Control</a:t>
            </a:r>
          </a:p>
          <a:p>
            <a:r>
              <a:rPr lang="en-US" altLang="zh-TW" dirty="0"/>
              <a:t>Path Planning, Concentrations, and Systems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52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 err="1"/>
              <a:t>Moocs</a:t>
            </a:r>
            <a:endParaRPr lang="en-US" altLang="zh-TW" dirty="0"/>
          </a:p>
          <a:p>
            <a:r>
              <a:rPr lang="en-US" altLang="zh-TW" dirty="0"/>
              <a:t>My research</a:t>
            </a:r>
          </a:p>
          <a:p>
            <a:r>
              <a:rPr lang="en-US" altLang="zh-TW" dirty="0"/>
              <a:t>Deep Learning</a:t>
            </a:r>
          </a:p>
          <a:p>
            <a:r>
              <a:rPr lang="en-US" altLang="zh-TW" dirty="0"/>
              <a:t>Convolution Neural Network</a:t>
            </a:r>
          </a:p>
          <a:p>
            <a:r>
              <a:rPr lang="en-US" altLang="zh-TW" dirty="0" err="1"/>
              <a:t>Autoencoder</a:t>
            </a:r>
            <a:endParaRPr lang="en-US" altLang="zh-TW" dirty="0"/>
          </a:p>
          <a:p>
            <a:r>
              <a:rPr lang="en-US" altLang="zh-TW" dirty="0"/>
              <a:t>Transfer Learning</a:t>
            </a:r>
          </a:p>
          <a:p>
            <a:r>
              <a:rPr lang="en-US" altLang="zh-TW" dirty="0"/>
              <a:t>Transfer Learning for </a:t>
            </a:r>
            <a:r>
              <a:rPr lang="en-US" altLang="zh-TW" dirty="0" err="1"/>
              <a:t>WiFi</a:t>
            </a:r>
            <a:r>
              <a:rPr lang="en-US" altLang="zh-TW" dirty="0"/>
              <a:t>-based indoor localization</a:t>
            </a:r>
          </a:p>
          <a:p>
            <a:r>
              <a:rPr lang="en-US" altLang="zh-TW" dirty="0"/>
              <a:t>Text while driving</a:t>
            </a:r>
          </a:p>
          <a:p>
            <a:r>
              <a:rPr lang="en-US" altLang="zh-TW" dirty="0"/>
              <a:t>Summary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7000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Tech of Self driver car (2/3)</a:t>
            </a:r>
            <a:endParaRPr lang="zh-TW" altLang="en-US" dirty="0"/>
          </a:p>
        </p:txBody>
      </p:sp>
      <p:pic>
        <p:nvPicPr>
          <p:cNvPr id="12" name="內容版面配置區 3" descr="螢幕快照 2017-04-14 上午10.35.4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4" r="10582"/>
          <a:stretch/>
        </p:blipFill>
        <p:spPr>
          <a:xfrm>
            <a:off x="3487976" y="1680632"/>
            <a:ext cx="4145280" cy="407478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97" y="3651672"/>
            <a:ext cx="2809875" cy="30384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04436" y="6043816"/>
            <a:ext cx="202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Lane Line detection</a:t>
            </a:r>
          </a:p>
          <a:p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33106" y="2834390"/>
            <a:ext cx="2763855" cy="3209426"/>
            <a:chOff x="333908" y="2836148"/>
            <a:chExt cx="2763855" cy="320942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09" y="3014865"/>
              <a:ext cx="2763854" cy="3030709"/>
            </a:xfrm>
            <a:prstGeom prst="rect">
              <a:avLst/>
            </a:prstGeom>
          </p:spPr>
        </p:pic>
        <p:pic>
          <p:nvPicPr>
            <p:cNvPr id="1026" name="圖片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8" t="8220" r="2403" b="8365"/>
            <a:stretch/>
          </p:blipFill>
          <p:spPr bwMode="auto">
            <a:xfrm>
              <a:off x="333908" y="2836148"/>
              <a:ext cx="2763855" cy="1483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文字方塊 13"/>
          <p:cNvSpPr txBox="1"/>
          <p:nvPr/>
        </p:nvSpPr>
        <p:spPr>
          <a:xfrm>
            <a:off x="8024271" y="3206633"/>
            <a:ext cx="247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Cloning human behavior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427196" y="5755412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Traffic sign classifier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6360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Tech of Self driver car (3/3)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7010" y="1782260"/>
            <a:ext cx="2819400" cy="3038475"/>
          </a:xfrm>
          <a:prstGeom prst="rect">
            <a:avLst/>
          </a:prstGeom>
        </p:spPr>
      </p:pic>
      <p:pic>
        <p:nvPicPr>
          <p:cNvPr id="4" name="內容版面配置區 5" descr="螢幕快照 2017-04-14 上午10.40.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5" r="-448"/>
          <a:stretch/>
        </p:blipFill>
        <p:spPr>
          <a:xfrm>
            <a:off x="1155751" y="2380936"/>
            <a:ext cx="2969623" cy="324071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44098" y="5621651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vehicle detection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19152" y="4820735"/>
            <a:ext cx="155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Track calculate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46" y="3490926"/>
            <a:ext cx="2809875" cy="30289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923378" y="3116831"/>
            <a:ext cx="249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Model predictive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965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 </a:t>
            </a:r>
            <a:r>
              <a:rPr lang="en-US" altLang="zh-TW" dirty="0" err="1"/>
              <a:t>Farmbot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36" y="1825625"/>
            <a:ext cx="3263503" cy="4351338"/>
          </a:xfrm>
        </p:spPr>
      </p:pic>
      <p:grpSp>
        <p:nvGrpSpPr>
          <p:cNvPr id="11" name="群組 10"/>
          <p:cNvGrpSpPr/>
          <p:nvPr/>
        </p:nvGrpSpPr>
        <p:grpSpPr>
          <a:xfrm>
            <a:off x="6960973" y="2924969"/>
            <a:ext cx="4633268" cy="2152650"/>
            <a:chOff x="6960973" y="2924969"/>
            <a:chExt cx="4633268" cy="215265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741" y="2924969"/>
              <a:ext cx="2857500" cy="2152650"/>
            </a:xfrm>
            <a:prstGeom prst="rect">
              <a:avLst/>
            </a:prstGeom>
          </p:spPr>
        </p:pic>
        <p:cxnSp>
          <p:nvCxnSpPr>
            <p:cNvPr id="7" name="直線接點 6"/>
            <p:cNvCxnSpPr/>
            <p:nvPr/>
          </p:nvCxnSpPr>
          <p:spPr>
            <a:xfrm flipV="1">
              <a:off x="6960973" y="2924969"/>
              <a:ext cx="1775768" cy="1076325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6960973" y="4465453"/>
              <a:ext cx="1775768" cy="612166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Web-App-on-Different-De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2" y="4628308"/>
            <a:ext cx="3677533" cy="156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cloud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2" y="2364943"/>
            <a:ext cx="2137082" cy="22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02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 remote control car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687" y="1825625"/>
            <a:ext cx="3263503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69" y="2667098"/>
            <a:ext cx="3142084" cy="22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0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 descr="What's the difference between Artificial Intelligence (AI), Machine Learning, and Deep Learning?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9" y="365125"/>
            <a:ext cx="9728201" cy="618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577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Figure 3.2: Architecture of LeNet-5 (Convolutional Neural Networks) for digit recognition, from LeCun [7]  &#10;               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1"/>
          <a:stretch/>
        </p:blipFill>
        <p:spPr bwMode="auto">
          <a:xfrm>
            <a:off x="2047875" y="1425144"/>
            <a:ext cx="8096250" cy="544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44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History of Neural Networks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7" y="1825625"/>
            <a:ext cx="8296275" cy="4114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48686" y="6311900"/>
            <a:ext cx="462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https://classroom.udacity.com/courses/ud730</a:t>
            </a:r>
          </a:p>
        </p:txBody>
      </p:sp>
    </p:spTree>
    <p:extLst>
      <p:ext uri="{BB962C8B-B14F-4D97-AF65-F5344CB8AC3E}">
        <p14:creationId xmlns:p14="http://schemas.microsoft.com/office/powerpoint/2010/main" val="1182921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52" y="1825625"/>
            <a:ext cx="6448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Types of Machine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s3-ap-south-1.amazonaws.com/av-blog-media/wp-content/uploads/2017/01/12040633/ml_typ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2"/>
          <a:stretch/>
        </p:blipFill>
        <p:spPr bwMode="auto">
          <a:xfrm>
            <a:off x="1624012" y="1588036"/>
            <a:ext cx="8943975" cy="482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994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Commercial </a:t>
            </a:r>
            <a:r>
              <a:rPr lang="en-US" altLang="zh-TW" dirty="0" err="1"/>
              <a:t>sucess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3695" b="900"/>
          <a:stretch/>
        </p:blipFill>
        <p:spPr>
          <a:xfrm>
            <a:off x="967600" y="1873637"/>
            <a:ext cx="9991725" cy="43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3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 background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「數學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0739"/>
            <a:ext cx="4669518" cy="262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lcomm is already working on 5G trial networks across the glob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0" y="4464811"/>
            <a:ext cx="5130800" cy="18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37" y="1371059"/>
            <a:ext cx="5453063" cy="309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63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Classification(1/2)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5600"/>
          <a:stretch/>
        </p:blipFill>
        <p:spPr>
          <a:xfrm>
            <a:off x="2243137" y="1947305"/>
            <a:ext cx="7705725" cy="41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14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Classification(2/2)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139156"/>
            <a:ext cx="75438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Relative Algorithms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://3.bp.blogspot.com/-Pu_7DgBhfsk/VX5THq4VySI/AAAAAAAAxH8/g1sqiwwifpM/s1600/20203100-9dfc90532b4b45e6bc7af7136b9734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40" y="1595705"/>
            <a:ext cx="9723223" cy="526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814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Logistic 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statistics, logistic regression, or logit regression, or logit model is a regression model where the dependent variable (DV) is categorical. </a:t>
            </a:r>
          </a:p>
          <a:p>
            <a:r>
              <a:rPr lang="en-US" altLang="zh-TW" dirty="0"/>
              <a:t>The case of a binary dependent variable—that is, where it can take only two values, "0" and "1", which represent outcomes such as pass/fail, win/lose, alive/dead or healthy/sick.</a:t>
            </a:r>
          </a:p>
          <a:p>
            <a:endParaRPr lang="zh-TW" altLang="en-US" dirty="0"/>
          </a:p>
        </p:txBody>
      </p:sp>
      <p:pic>
        <p:nvPicPr>
          <p:cNvPr id="3074" name="Picture 2" descr="Linear regressio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4095749"/>
            <a:ext cx="41719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419876" y="5476874"/>
            <a:ext cx="4817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https://en.wikipedia.org/wiki/Logistic_regression</a:t>
            </a:r>
          </a:p>
        </p:txBody>
      </p:sp>
    </p:spTree>
    <p:extLst>
      <p:ext uri="{BB962C8B-B14F-4D97-AF65-F5344CB8AC3E}">
        <p14:creationId xmlns:p14="http://schemas.microsoft.com/office/powerpoint/2010/main" val="2100343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Your Logistic Classifier 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981994"/>
            <a:ext cx="60483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69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Your Logistic Classifier 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53419"/>
            <a:ext cx="65532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24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Your Logistic Classifier (3/3)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00" y="2377281"/>
            <a:ext cx="70866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53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One-Hot Encoding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762" y="2038372"/>
            <a:ext cx="68484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68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Entropy(1/2)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3499"/>
          <a:stretch/>
        </p:blipFill>
        <p:spPr>
          <a:xfrm>
            <a:off x="2181225" y="2011513"/>
            <a:ext cx="7829550" cy="397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9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Entropy(2/2)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825625"/>
            <a:ext cx="85153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6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149148" cy="844126"/>
          </a:xfrm>
        </p:spPr>
        <p:txBody>
          <a:bodyPr/>
          <a:lstStyle/>
          <a:p>
            <a:r>
              <a:rPr lang="zh-TW" altLang="en-US" dirty="0"/>
              <a:t>我想做的事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87" y="1825625"/>
            <a:ext cx="5803801" cy="4351338"/>
          </a:xfrm>
        </p:spPr>
      </p:pic>
    </p:spTree>
    <p:extLst>
      <p:ext uri="{BB962C8B-B14F-4D97-AF65-F5344CB8AC3E}">
        <p14:creationId xmlns:p14="http://schemas.microsoft.com/office/powerpoint/2010/main" val="161381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Minimizing Cross-Entropy(1/3)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87" y="2174917"/>
            <a:ext cx="54578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4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Minimizing Cross-Entropy(2/3)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010569"/>
            <a:ext cx="62484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8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Minimizing Cross-Entropy(3/3)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953419"/>
            <a:ext cx="62103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50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 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want the network's prediction </a:t>
            </a:r>
            <a:r>
              <a:rPr lang="en-US" altLang="zh-TW" dirty="0">
                <a:solidFill>
                  <a:srgbClr val="FFFF00"/>
                </a:solidFill>
              </a:rPr>
              <a:t>error to be as small as possible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Our goal is to find weights </a:t>
            </a:r>
            <a:r>
              <a:rPr lang="en-US" altLang="zh-TW" dirty="0" err="1"/>
              <a:t>w_ij</a:t>
            </a:r>
            <a:r>
              <a:rPr lang="en-US" altLang="zh-TW" dirty="0"/>
              <a:t> ​​​  that minimize the squared error E. </a:t>
            </a:r>
          </a:p>
          <a:p>
            <a:r>
              <a:rPr lang="en-US" altLang="zh-TW" dirty="0"/>
              <a:t>To do this with a neural network, typically you'd use </a:t>
            </a:r>
            <a:r>
              <a:rPr lang="en-US" altLang="zh-TW" dirty="0">
                <a:solidFill>
                  <a:srgbClr val="FFFF00"/>
                </a:solidFill>
              </a:rPr>
              <a:t>gradient descent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1026" name="Picture 2" descr="「gradient descent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74" y="3422941"/>
            <a:ext cx="5814851" cy="302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200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「neural network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2" y="2334419"/>
            <a:ext cx="48672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25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Two-Layer Neural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75" y="2593117"/>
            <a:ext cx="68770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Feed forward/Backpropagation </a:t>
            </a:r>
            <a:br>
              <a:rPr lang="en-US" altLang="zh-TW" dirty="0"/>
            </a:br>
            <a:r>
              <a:rPr lang="en-US" altLang="zh-TW" dirty="0"/>
              <a:t>Neural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2" y="2062956"/>
            <a:ext cx="5362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38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Kitten in left/right corner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37" y="1447800"/>
            <a:ext cx="45053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93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66" y="0"/>
            <a:ext cx="5924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17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Statistical Invariants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281238"/>
            <a:ext cx="107442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00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Uber</a:t>
            </a:r>
            <a:r>
              <a:rPr lang="zh-TW" altLang="en-US" b="1" dirty="0"/>
              <a:t>與</a:t>
            </a:r>
            <a:r>
              <a:rPr lang="en-US" altLang="zh-TW" b="1" dirty="0"/>
              <a:t>Airbnb</a:t>
            </a:r>
            <a:r>
              <a:rPr lang="zh-TW" altLang="en-US" b="1"/>
              <a:t>憑什麼翻轉世界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2126408"/>
            <a:ext cx="67627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94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Covnets</a:t>
            </a:r>
            <a:r>
              <a:rPr lang="en-US" altLang="zh-TW" dirty="0"/>
              <a:t> – Neural Networks that share their parameters across space.</a:t>
            </a:r>
          </a:p>
          <a:p>
            <a:r>
              <a:rPr lang="en-US" altLang="zh-TW" dirty="0">
                <a:hlinkClick r:id="rId2"/>
              </a:rPr>
              <a:t>https://www.youtube.com/watch?time_continue=63&amp;v=ISHGyvsT0QY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175" y="3220450"/>
            <a:ext cx="6374438" cy="36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21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To classify the following image of a dog as a Golden Retriever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1825625"/>
            <a:ext cx="5800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14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 humans, how do we do this?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One thing we do is that we </a:t>
            </a:r>
            <a:r>
              <a:rPr lang="en-US" altLang="zh-TW" dirty="0">
                <a:solidFill>
                  <a:srgbClr val="FF0000"/>
                </a:solidFill>
              </a:rPr>
              <a:t>identify certain parts of the dog</a:t>
            </a:r>
            <a:r>
              <a:rPr lang="en-US" altLang="zh-TW" dirty="0"/>
              <a:t>, such as the nose, the eyes, and the fur. </a:t>
            </a:r>
          </a:p>
          <a:p>
            <a:r>
              <a:rPr lang="en-US" altLang="zh-TW" dirty="0"/>
              <a:t>We essentially </a:t>
            </a:r>
            <a:r>
              <a:rPr lang="en-US" altLang="zh-TW" dirty="0">
                <a:solidFill>
                  <a:srgbClr val="FF0000"/>
                </a:solidFill>
              </a:rPr>
              <a:t>break up the image into smaller pieces</a:t>
            </a:r>
            <a:r>
              <a:rPr lang="en-US" altLang="zh-TW" dirty="0"/>
              <a:t>, recognize the smaller pieces, and then combine those pieces to get an idea of the overall dog.</a:t>
            </a:r>
          </a:p>
        </p:txBody>
      </p:sp>
    </p:spTree>
    <p:extLst>
      <p:ext uri="{BB962C8B-B14F-4D97-AF65-F5344CB8AC3E}">
        <p14:creationId xmlns:p14="http://schemas.microsoft.com/office/powerpoint/2010/main" val="999188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Parts of Golden Retriever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5461104" cy="4351338"/>
          </a:xfrm>
        </p:spPr>
        <p:txBody>
          <a:bodyPr/>
          <a:lstStyle/>
          <a:p>
            <a:r>
              <a:rPr lang="en-US" altLang="zh-TW" dirty="0"/>
              <a:t>In this case, we might break down the image into a combination of the following:</a:t>
            </a:r>
          </a:p>
          <a:p>
            <a:pPr lvl="1"/>
            <a:r>
              <a:rPr lang="en-US" altLang="zh-TW" dirty="0"/>
              <a:t>A nose</a:t>
            </a:r>
          </a:p>
          <a:p>
            <a:pPr lvl="1"/>
            <a:r>
              <a:rPr lang="en-US" altLang="zh-TW" dirty="0"/>
              <a:t>Two eyes</a:t>
            </a:r>
          </a:p>
          <a:p>
            <a:pPr lvl="1"/>
            <a:r>
              <a:rPr lang="en-US" altLang="zh-TW" dirty="0"/>
              <a:t>Golden fur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064" y="0"/>
            <a:ext cx="2217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Going One Step Further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do we determine what exactly a nose is?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2779690"/>
            <a:ext cx="40195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81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Broadly speaking, this is what a CNN learns to do. </a:t>
            </a:r>
          </a:p>
          <a:p>
            <a:r>
              <a:rPr lang="en-US" altLang="zh-TW" dirty="0"/>
              <a:t>It learns to recognize </a:t>
            </a:r>
            <a:r>
              <a:rPr lang="en-US" altLang="zh-TW" dirty="0">
                <a:solidFill>
                  <a:srgbClr val="FFFF00"/>
                </a:solidFill>
              </a:rPr>
              <a:t>basic lines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FF00"/>
                </a:solidFill>
              </a:rPr>
              <a:t>curves</a:t>
            </a:r>
            <a:r>
              <a:rPr lang="en-US" altLang="zh-TW" dirty="0"/>
              <a:t>, then </a:t>
            </a:r>
            <a:r>
              <a:rPr lang="en-US" altLang="zh-TW" dirty="0">
                <a:solidFill>
                  <a:srgbClr val="FFFF00"/>
                </a:solidFill>
              </a:rPr>
              <a:t>shapes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FF00"/>
                </a:solidFill>
              </a:rPr>
              <a:t>blobs</a:t>
            </a:r>
            <a:r>
              <a:rPr lang="en-US" altLang="zh-TW" dirty="0"/>
              <a:t>, and then increasingly complex objects within the image. </a:t>
            </a:r>
          </a:p>
          <a:p>
            <a:r>
              <a:rPr lang="en-US" altLang="zh-TW" dirty="0"/>
              <a:t>Finally, </a:t>
            </a:r>
            <a:r>
              <a:rPr lang="en-US" altLang="zh-TW" dirty="0">
                <a:solidFill>
                  <a:srgbClr val="FFFF00"/>
                </a:solidFill>
              </a:rPr>
              <a:t>the CNN classifies the image by combining the larger</a:t>
            </a:r>
            <a:r>
              <a:rPr lang="en-US" altLang="zh-TW" dirty="0"/>
              <a:t>, more complex objects.</a:t>
            </a:r>
          </a:p>
          <a:p>
            <a:r>
              <a:rPr lang="en-US" altLang="zh-TW" dirty="0"/>
              <a:t>In our case, the levels in the hierarchy are:</a:t>
            </a:r>
          </a:p>
          <a:p>
            <a:pPr lvl="1"/>
            <a:r>
              <a:rPr lang="en-US" altLang="zh-TW" dirty="0"/>
              <a:t>Simple shapes, like ovals and dark circles</a:t>
            </a:r>
          </a:p>
          <a:p>
            <a:pPr lvl="1"/>
            <a:r>
              <a:rPr lang="en-US" altLang="zh-TW" dirty="0"/>
              <a:t>Complex objects (combinations of simple shapes), like eyes, nose, and fur</a:t>
            </a:r>
          </a:p>
          <a:p>
            <a:pPr lvl="1"/>
            <a:r>
              <a:rPr lang="en-US" altLang="zh-TW" dirty="0"/>
              <a:t>The dog as a whole (a combination of complex objects)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1041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deep learning, we don't actually program the CNN to recognize these specific features. Rather, the CNN learns on its own to recognize such objects through </a:t>
            </a:r>
            <a:r>
              <a:rPr lang="en-US" altLang="zh-TW" dirty="0">
                <a:solidFill>
                  <a:srgbClr val="FF0000"/>
                </a:solidFill>
              </a:rPr>
              <a:t>forward propagation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backpropagation</a:t>
            </a:r>
            <a:r>
              <a:rPr lang="en-US" altLang="zh-TW" dirty="0"/>
              <a:t>!</a:t>
            </a:r>
          </a:p>
          <a:p>
            <a:endParaRPr lang="en-US" altLang="zh-TW" dirty="0"/>
          </a:p>
          <a:p>
            <a:r>
              <a:rPr lang="en-US" altLang="zh-TW" dirty="0"/>
              <a:t>It's amazing how well a CNN can learn to classify images, </a:t>
            </a:r>
            <a:r>
              <a:rPr lang="en-US" altLang="zh-TW" dirty="0">
                <a:solidFill>
                  <a:srgbClr val="FF0000"/>
                </a:solidFill>
              </a:rPr>
              <a:t>even though we never program</a:t>
            </a:r>
            <a:r>
              <a:rPr lang="en-US" altLang="zh-TW" dirty="0"/>
              <a:t> the CNN with information about specific features to look for.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6801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d17h27t6h515a5.cloudfront.net/topher/2016/November/583cb19d_heirarchy-diagram/heirarchy-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854723"/>
            <a:ext cx="7286625" cy="52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689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75" y="2358231"/>
            <a:ext cx="58102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54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CNN uses filters to split an image into smaller patches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d17h27t6h515a5.cloudfront.net/topher/2016/December/5840fdac_retriever-patch/retriever-pa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49" y="1690688"/>
            <a:ext cx="654342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22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我常在做的事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為了不用讀書而努力讀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93" y="2417686"/>
            <a:ext cx="3819679" cy="293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外匯交易教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64" y="1690688"/>
            <a:ext cx="5761602" cy="420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406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Filter Depth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It's common to have more than one filter. </a:t>
            </a:r>
          </a:p>
          <a:p>
            <a:r>
              <a:rPr lang="en-US" altLang="zh-TW" dirty="0">
                <a:solidFill>
                  <a:srgbClr val="FFFF00"/>
                </a:solidFill>
              </a:rPr>
              <a:t>Different filters pick up different qualities of a patch</a:t>
            </a:r>
            <a:r>
              <a:rPr lang="en-US" altLang="zh-TW" dirty="0"/>
              <a:t>. For example, one filter might look for a particular color, while another might look for a kind of object of a specific shape. </a:t>
            </a:r>
          </a:p>
          <a:p>
            <a:r>
              <a:rPr lang="en-US" altLang="zh-TW" dirty="0"/>
              <a:t>The amount of filters in a convolutional layer is called the </a:t>
            </a:r>
            <a:r>
              <a:rPr lang="en-US" altLang="zh-TW" dirty="0">
                <a:solidFill>
                  <a:srgbClr val="FF0000"/>
                </a:solidFill>
              </a:rPr>
              <a:t>filter depth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4124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https://d17h27t6h515a5.cloudfront.net/topher/2016/November/58377e4f_neilsen-pic/neilsen-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274" y="2099743"/>
            <a:ext cx="5578520" cy="407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204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Patch connect Neurons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6165703" cy="4351338"/>
          </a:xfrm>
        </p:spPr>
        <p:txBody>
          <a:bodyPr/>
          <a:lstStyle/>
          <a:p>
            <a:r>
              <a:rPr lang="en-US" altLang="zh-TW" dirty="0"/>
              <a:t>How many neurons does each patch connect to?</a:t>
            </a:r>
          </a:p>
          <a:p>
            <a:r>
              <a:rPr lang="en-US" altLang="zh-TW" dirty="0"/>
              <a:t>Choosing a filter depth of </a:t>
            </a:r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en-US" altLang="zh-TW" dirty="0"/>
              <a:t> connects each patch to </a:t>
            </a:r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en-US" altLang="zh-TW" dirty="0"/>
              <a:t> neurons in next layer.</a:t>
            </a:r>
          </a:p>
          <a:p>
            <a:endParaRPr lang="zh-TW" altLang="en-US" dirty="0"/>
          </a:p>
        </p:txBody>
      </p:sp>
      <p:pic>
        <p:nvPicPr>
          <p:cNvPr id="3074" name="Picture 2" descr="https://d17h27t6h515a5.cloudfront.net/topher/2016/December/5840ffda_filter-depth/filter-dep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478" y="365125"/>
            <a:ext cx="3695322" cy="615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33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690688"/>
            <a:ext cx="8153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85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Fully/Locally Connected 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參數量大幅減低</a:t>
            </a:r>
          </a:p>
        </p:txBody>
      </p:sp>
      <p:pic>
        <p:nvPicPr>
          <p:cNvPr id="1026" name="Picture 2" descr="cn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62" y="2805906"/>
            <a:ext cx="63912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61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 pooling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2482056"/>
            <a:ext cx="44577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8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</a:t>
            </a:r>
            <a:r>
              <a:rPr lang="en-US" altLang="zh-TW" dirty="0" err="1"/>
              <a:t>pyarmid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cn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66" y="1825625"/>
            <a:ext cx="80010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70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Quiz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https://www.youtube.com/watch?time_continue=27&amp;v=lp1NrLZnCUM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2583543"/>
            <a:ext cx="7934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88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Ans. of Quiz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762" y="1958181"/>
            <a:ext cx="75342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3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CNNs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 </a:t>
            </a:r>
            <a:r>
              <a:rPr lang="en-US" altLang="zh-TW" dirty="0" err="1"/>
              <a:t>Zeiler</a:t>
            </a:r>
            <a:r>
              <a:rPr lang="en-US" altLang="zh-TW" dirty="0"/>
              <a:t> and Fergus’ paper: </a:t>
            </a:r>
            <a:r>
              <a:rPr lang="en-US" altLang="zh-TW" dirty="0">
                <a:hlinkClick r:id="rId2"/>
              </a:rPr>
              <a:t>http://www.matthewzeiler.com/wp-content/uploads/2017/07/eccv2014.pdf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00" y="3248818"/>
            <a:ext cx="6856592" cy="262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2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現在的工作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圖像裡可能有文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1027906"/>
            <a:ext cx="5541962" cy="55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152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927347"/>
            <a:ext cx="2057400" cy="2019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3388820"/>
            <a:ext cx="61150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428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2252663"/>
            <a:ext cx="83343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8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The CNN learns to do this on its own. </a:t>
            </a:r>
          </a:p>
          <a:p>
            <a:r>
              <a:rPr lang="en-US" altLang="zh-TW" dirty="0"/>
              <a:t>There is no special instruction for the CNN to focus on more complex objects in deeper layers. That's just how it normally works out when you feed training data into a CNN.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735" y="3551249"/>
            <a:ext cx="8682529" cy="349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78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4894434" cy="4351338"/>
          </a:xfrm>
        </p:spPr>
        <p:txBody>
          <a:bodyPr/>
          <a:lstStyle/>
          <a:p>
            <a:r>
              <a:rPr lang="en-US" altLang="zh-TW" dirty="0"/>
              <a:t>The gray grid on the left represents how this layer of the CNN activates (or “</a:t>
            </a:r>
            <a:r>
              <a:rPr lang="en-US" altLang="zh-TW" dirty="0">
                <a:solidFill>
                  <a:srgbClr val="FF0000"/>
                </a:solidFill>
              </a:rPr>
              <a:t>what is sees</a:t>
            </a:r>
            <a:r>
              <a:rPr lang="en-US" altLang="zh-TW" dirty="0"/>
              <a:t>”) based on the corresponding images from the grid on the right.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50" y="163725"/>
            <a:ext cx="5400004" cy="65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34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Autoencoder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737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Scale down dimensions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</a:p>
          <a:p>
            <a:r>
              <a:rPr lang="en-US" altLang="zh-TW" dirty="0" err="1"/>
              <a:t>Autoencoders</a:t>
            </a:r>
            <a:r>
              <a:rPr lang="en-US" altLang="zh-TW" dirty="0"/>
              <a:t>(</a:t>
            </a:r>
            <a:r>
              <a:rPr lang="zh-TW" altLang="en-US" dirty="0"/>
              <a:t>自編碼器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074" name="Picture 2" descr="「autoencod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710" y="3624263"/>
            <a:ext cx="69246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564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2" name="Picture 4" descr="「autoencod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00" y="365125"/>
            <a:ext cx="80772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335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</a:t>
            </a:r>
            <a:r>
              <a:rPr lang="en-US" altLang="zh-TW" dirty="0" err="1"/>
              <a:t>Autoencoder</a:t>
            </a:r>
            <a:r>
              <a:rPr lang="zh-TW" altLang="en-US" dirty="0"/>
              <a:t> </a:t>
            </a:r>
            <a:r>
              <a:rPr lang="en-US" altLang="zh-TW" dirty="0"/>
              <a:t>(1/4)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796381"/>
            <a:ext cx="74676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52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 of </a:t>
            </a:r>
            <a:r>
              <a:rPr lang="en-US" altLang="zh-TW" dirty="0" err="1"/>
              <a:t>autoencoders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can create the noisy images ourselves by adding </a:t>
            </a:r>
            <a:r>
              <a:rPr lang="en-US" altLang="zh-TW" dirty="0">
                <a:solidFill>
                  <a:srgbClr val="FF0000"/>
                </a:solidFill>
              </a:rPr>
              <a:t>Gaussian noise </a:t>
            </a:r>
            <a:r>
              <a:rPr lang="en-US" altLang="zh-TW" dirty="0"/>
              <a:t>to the training images, then clipping the values to be between 0 and 1. </a:t>
            </a:r>
          </a:p>
          <a:p>
            <a:r>
              <a:rPr lang="en-US" altLang="zh-TW" dirty="0"/>
              <a:t>We'll use noisy images as input and the original, clean images as targets. Here's an example of the noisy images I generated and the </a:t>
            </a:r>
            <a:r>
              <a:rPr lang="en-US" altLang="zh-TW" dirty="0" err="1"/>
              <a:t>denoised</a:t>
            </a:r>
            <a:r>
              <a:rPr lang="en-US" altLang="zh-TW" dirty="0"/>
              <a:t> images.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4568009"/>
            <a:ext cx="84010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375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Generative Adversarial </a:t>
            </a:r>
            <a:r>
              <a:rPr lang="en-US" altLang="zh-TW" dirty="0" err="1"/>
              <a:t>Denoising</a:t>
            </a:r>
            <a:r>
              <a:rPr lang="en-US" altLang="zh-TW" dirty="0"/>
              <a:t> </a:t>
            </a:r>
            <a:r>
              <a:rPr lang="en-US" altLang="zh-TW" dirty="0" err="1"/>
              <a:t>Autoencoder</a:t>
            </a:r>
            <a:r>
              <a:rPr lang="en-US" altLang="zh-TW" dirty="0"/>
              <a:t> for Face Completion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「autoencoder denois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38" y="1690688"/>
            <a:ext cx="12261075" cy="503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2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Artificial Intelligence (AI)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64316"/>
            <a:ext cx="10233800" cy="4351338"/>
          </a:xfrm>
        </p:spPr>
        <p:txBody>
          <a:bodyPr/>
          <a:lstStyle/>
          <a:p>
            <a:r>
              <a:rPr lang="zh-TW" altLang="en-US" dirty="0"/>
              <a:t>是指由人製造出來的機器所表現出來的智慧 </a:t>
            </a:r>
            <a:r>
              <a:rPr lang="en-US" altLang="zh-TW" dirty="0"/>
              <a:t>(wiki)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4048298" y="3607724"/>
            <a:ext cx="3009207" cy="156279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人</a:t>
            </a:r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Decision maker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338349" y="3029988"/>
            <a:ext cx="1637607" cy="271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Sensor</a:t>
            </a:r>
          </a:p>
          <a:p>
            <a:pPr algn="ctr"/>
            <a:r>
              <a:rPr lang="zh-TW" altLang="en-US" dirty="0"/>
              <a:t>眼</a:t>
            </a:r>
            <a:endParaRPr lang="en-US" altLang="zh-TW" dirty="0"/>
          </a:p>
          <a:p>
            <a:pPr algn="ctr"/>
            <a:r>
              <a:rPr lang="zh-TW" altLang="en-US" dirty="0"/>
              <a:t>鼻</a:t>
            </a:r>
            <a:endParaRPr lang="en-US" altLang="zh-TW" dirty="0"/>
          </a:p>
          <a:p>
            <a:pPr algn="ctr"/>
            <a:r>
              <a:rPr lang="zh-TW" altLang="en-US" dirty="0"/>
              <a:t>觸覺</a:t>
            </a:r>
            <a:endParaRPr lang="en-US" altLang="zh-TW" dirty="0"/>
          </a:p>
          <a:p>
            <a:pPr algn="ctr"/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8429106" y="3790603"/>
            <a:ext cx="2518756" cy="1197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Action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7057505" y="4389120"/>
            <a:ext cx="1305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975956" y="3973484"/>
            <a:ext cx="1072342" cy="6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2975956" y="4472246"/>
            <a:ext cx="1039091" cy="8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2975956" y="4875715"/>
            <a:ext cx="1039090" cy="107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556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i2.kknews.cc/SIG=3evousl/2p260002412pqp2n096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417" y="1877218"/>
            <a:ext cx="552450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7197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https://i1.read01.com/SIG=3tb7ju4/30466266464878646e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900" y="2262981"/>
            <a:ext cx="76200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1308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(3/3)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直接使用預訓練過的模型，這種模型已經通過大量容易獲得的數據集進行過訓練（雖然是針對完全不同的任務進行訓練的，但輸入的內容完全相同，只不過輸出的結果不同）。</a:t>
            </a:r>
            <a:endParaRPr lang="en-US" altLang="zh-TW" dirty="0"/>
          </a:p>
          <a:p>
            <a:r>
              <a:rPr lang="zh-TW" altLang="en-US" dirty="0"/>
              <a:t>從中找出輸出結果可</a:t>
            </a:r>
            <a:r>
              <a:rPr lang="zh-TW" altLang="en-US" dirty="0">
                <a:solidFill>
                  <a:srgbClr val="FF0000"/>
                </a:solidFill>
              </a:rPr>
              <a:t>重用</a:t>
            </a:r>
            <a:r>
              <a:rPr lang="zh-TW" altLang="en-US" dirty="0"/>
              <a:t>的層。</a:t>
            </a:r>
            <a:r>
              <a:rPr lang="zh-TW" altLang="en-US" dirty="0">
                <a:solidFill>
                  <a:srgbClr val="FF0000"/>
                </a:solidFill>
              </a:rPr>
              <a:t>使用這些層的輸出結果充當輸入</a:t>
            </a:r>
            <a:r>
              <a:rPr lang="zh-TW" altLang="en-US" dirty="0"/>
              <a:t>，進而訓練出一個所需參數的數量更少，規模也更小的網絡。</a:t>
            </a:r>
            <a:endParaRPr lang="en-US" altLang="zh-TW" dirty="0"/>
          </a:p>
          <a:p>
            <a:r>
              <a:rPr lang="zh-TW" altLang="en-US" dirty="0"/>
              <a:t>這個小規模網絡只需要了解特定問題的內部關係，同時已經通過預培訓模型學習過數據中蘊含的模式。</a:t>
            </a:r>
            <a:endParaRPr lang="en-US" altLang="zh-TW" dirty="0"/>
          </a:p>
          <a:p>
            <a:r>
              <a:rPr lang="zh-TW" altLang="en-US" dirty="0"/>
              <a:t>通過這種方式，即可將經過訓練檢測貓咪的模型重新用於再現梵谷的畫作。</a:t>
            </a:r>
          </a:p>
          <a:p>
            <a:endParaRPr lang="zh-TW" altLang="en-US" dirty="0"/>
          </a:p>
          <a:p>
            <a:r>
              <a:rPr lang="zh-TW" altLang="en-US" dirty="0"/>
              <a:t>原文網址：</a:t>
            </a:r>
            <a:r>
              <a:rPr lang="en-US" altLang="zh-TW" dirty="0"/>
              <a:t>https://read01.com/QPjEzR.html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1565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Object 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https://tctechcrunch2011.files.wordpress.com/2017/06/image1.jpg?w=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1972469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469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pre-trained Model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https://cdn-images-1.medium.com/max/800/1*726b_wRuqYwUm_5N3Tqg8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00" y="2271712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2307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Style transfer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 descr="「style transf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1448593"/>
            <a:ext cx="980122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21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Texting while driving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322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沒有自動替代文字。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88"/>
          <a:stretch/>
        </p:blipFill>
        <p:spPr bwMode="auto">
          <a:xfrm>
            <a:off x="4187747" y="242596"/>
            <a:ext cx="4893918" cy="660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528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Texting – Driver or Passenger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20"/>
          <a:stretch/>
        </p:blipFill>
        <p:spPr>
          <a:xfrm>
            <a:off x="4138612" y="4806236"/>
            <a:ext cx="1781175" cy="111870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2709862"/>
            <a:ext cx="11039475" cy="14382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-1" t="10158" r="1916" b="4311"/>
          <a:stretch/>
        </p:blipFill>
        <p:spPr>
          <a:xfrm>
            <a:off x="618201" y="4805650"/>
            <a:ext cx="1756391" cy="10916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b="8292"/>
          <a:stretch/>
        </p:blipFill>
        <p:spPr>
          <a:xfrm>
            <a:off x="2366962" y="4806237"/>
            <a:ext cx="1771650" cy="11093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t="7234" b="5772"/>
          <a:stretch/>
        </p:blipFill>
        <p:spPr>
          <a:xfrm>
            <a:off x="5929312" y="4796321"/>
            <a:ext cx="1790700" cy="11103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537" y="4806237"/>
            <a:ext cx="1598912" cy="11004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4532" y="4547892"/>
            <a:ext cx="2390899" cy="1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16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Pattern of T&amp;D (1/4)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何時車輛速度降低</a:t>
            </a:r>
            <a:endParaRPr lang="en-US" altLang="zh-TW" dirty="0"/>
          </a:p>
          <a:p>
            <a:r>
              <a:rPr lang="zh-TW" altLang="en-US" dirty="0"/>
              <a:t>何時準備要講電話</a:t>
            </a:r>
            <a:r>
              <a:rPr lang="en-US" altLang="zh-TW" dirty="0"/>
              <a:t>(</a:t>
            </a:r>
            <a:r>
              <a:rPr lang="zh-TW" altLang="en-US" dirty="0"/>
              <a:t>傳簡訊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何時把手機直立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06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Inference system 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4414058" y="2427316"/>
            <a:ext cx="3790604" cy="34165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4678263" y="2693325"/>
            <a:ext cx="3351831" cy="1188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Knowledge representation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678262" y="4268586"/>
            <a:ext cx="3351831" cy="1188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Inference engine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6354177" y="3890358"/>
            <a:ext cx="2" cy="315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4" idx="3"/>
          </p:cNvCxnSpPr>
          <p:nvPr/>
        </p:nvCxnSpPr>
        <p:spPr>
          <a:xfrm flipV="1">
            <a:off x="8204662" y="4135581"/>
            <a:ext cx="6650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8902238" y="3699163"/>
            <a:ext cx="839585" cy="872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2685011" y="2759825"/>
            <a:ext cx="598516" cy="606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r>
              <a:rPr lang="en-US" altLang="zh-TW" baseline="-25000" dirty="0"/>
              <a:t>1</a:t>
            </a:r>
            <a:endParaRPr lang="zh-TW" altLang="en-US" baseline="-25000" dirty="0"/>
          </a:p>
        </p:txBody>
      </p:sp>
      <p:sp>
        <p:nvSpPr>
          <p:cNvPr id="16" name="橢圓 15"/>
          <p:cNvSpPr/>
          <p:nvPr/>
        </p:nvSpPr>
        <p:spPr>
          <a:xfrm>
            <a:off x="2685011" y="3528750"/>
            <a:ext cx="598516" cy="606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r>
              <a:rPr lang="en-US" altLang="zh-TW" baseline="-25000" dirty="0"/>
              <a:t>2</a:t>
            </a:r>
            <a:endParaRPr lang="zh-TW" altLang="en-US" baseline="-25000" dirty="0"/>
          </a:p>
        </p:txBody>
      </p:sp>
      <p:sp>
        <p:nvSpPr>
          <p:cNvPr id="17" name="橢圓 16"/>
          <p:cNvSpPr/>
          <p:nvPr/>
        </p:nvSpPr>
        <p:spPr>
          <a:xfrm>
            <a:off x="2685011" y="4658202"/>
            <a:ext cx="598516" cy="606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x</a:t>
            </a:r>
            <a:r>
              <a:rPr lang="en-US" altLang="zh-TW" baseline="-25000" dirty="0" err="1"/>
              <a:t>n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00565" y="420624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3416531" y="3063240"/>
            <a:ext cx="814647" cy="303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441469" y="3832165"/>
            <a:ext cx="798021" cy="58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3466407" y="4862946"/>
            <a:ext cx="764771" cy="9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84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Pattern of T&amp;D (2/4)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Pattern 1: </a:t>
            </a:r>
            <a:r>
              <a:rPr lang="zh-TW" altLang="en-US" dirty="0"/>
              <a:t>開始觸發</a:t>
            </a:r>
            <a:r>
              <a:rPr lang="en-US" altLang="zh-TW" dirty="0"/>
              <a:t>touch stroke</a:t>
            </a:r>
            <a:r>
              <a:rPr lang="zh-TW" altLang="en-US" dirty="0">
                <a:solidFill>
                  <a:srgbClr val="FF0000"/>
                </a:solidFill>
              </a:rPr>
              <a:t>前</a:t>
            </a:r>
            <a:r>
              <a:rPr lang="zh-TW" altLang="en-US" dirty="0"/>
              <a:t>的平均車速、和開始觸發</a:t>
            </a:r>
            <a:r>
              <a:rPr lang="en-US" altLang="zh-TW" dirty="0"/>
              <a:t>touch stroke</a:t>
            </a:r>
            <a:r>
              <a:rPr lang="zh-TW" altLang="en-US" dirty="0">
                <a:solidFill>
                  <a:srgbClr val="FF0000"/>
                </a:solidFill>
              </a:rPr>
              <a:t>後</a:t>
            </a:r>
            <a:r>
              <a:rPr lang="zh-TW" altLang="en-US" dirty="0"/>
              <a:t>的平均車速。</a:t>
            </a:r>
            <a:endParaRPr lang="en-US" altLang="zh-TW" dirty="0"/>
          </a:p>
          <a:p>
            <a:r>
              <a:rPr lang="en-US" altLang="zh-TW" dirty="0"/>
              <a:t>Pattern 2: </a:t>
            </a:r>
            <a:r>
              <a:rPr lang="zh-TW" altLang="en-US" dirty="0"/>
              <a:t>在每一個</a:t>
            </a:r>
            <a:r>
              <a:rPr lang="en-US" altLang="zh-TW" dirty="0"/>
              <a:t>touch stroke</a:t>
            </a:r>
            <a:r>
              <a:rPr lang="zh-TW" altLang="en-US" dirty="0"/>
              <a:t>發生時</a:t>
            </a:r>
            <a:r>
              <a:rPr lang="en-US" altLang="zh-TW" dirty="0"/>
              <a:t>(</a:t>
            </a:r>
            <a:r>
              <a:rPr lang="zh-TW" altLang="en-US" dirty="0"/>
              <a:t>後</a:t>
            </a:r>
            <a:r>
              <a:rPr lang="en-US" altLang="zh-TW" dirty="0"/>
              <a:t>)</a:t>
            </a:r>
            <a:r>
              <a:rPr lang="zh-TW" altLang="en-US" dirty="0"/>
              <a:t>，產生的車輛偏移改變。</a:t>
            </a:r>
            <a:endParaRPr lang="en-US" altLang="zh-TW" dirty="0"/>
          </a:p>
          <a:p>
            <a:r>
              <a:rPr lang="en-US" altLang="zh-TW" dirty="0"/>
              <a:t>Pattern 3: </a:t>
            </a:r>
            <a:r>
              <a:rPr lang="zh-TW" altLang="en-US" dirty="0"/>
              <a:t>在</a:t>
            </a:r>
            <a:r>
              <a:rPr lang="en-US" altLang="zh-TW" dirty="0"/>
              <a:t>touch stroke</a:t>
            </a:r>
            <a:r>
              <a:rPr lang="zh-TW" altLang="en-US" dirty="0"/>
              <a:t>發生時，手機被直立放置。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有些</a:t>
            </a:r>
            <a:r>
              <a:rPr lang="en-US" altLang="zh-TW" dirty="0">
                <a:solidFill>
                  <a:srgbClr val="FF0000"/>
                </a:solidFill>
              </a:rPr>
              <a:t>case</a:t>
            </a:r>
            <a:r>
              <a:rPr lang="zh-TW" altLang="en-US" dirty="0">
                <a:solidFill>
                  <a:srgbClr val="FF0000"/>
                </a:solidFill>
              </a:rPr>
              <a:t>手機水平放置</a:t>
            </a:r>
            <a:r>
              <a:rPr lang="en-US" altLang="zh-TW" dirty="0"/>
              <a:t>)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729965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Pattern of T&amp;D (3/4)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單手作還是雙手操作手機。</a:t>
            </a:r>
            <a:endParaRPr lang="en-US" altLang="zh-TW" dirty="0"/>
          </a:p>
          <a:p>
            <a:r>
              <a:rPr lang="zh-TW" altLang="en-US" dirty="0"/>
              <a:t>很多少單手操作手機時</a:t>
            </a:r>
            <a:r>
              <a:rPr lang="en-US" altLang="zh-TW" dirty="0"/>
              <a:t>(</a:t>
            </a:r>
            <a:r>
              <a:rPr lang="zh-TW" altLang="en-US" dirty="0"/>
              <a:t>拇指按鍵盤</a:t>
            </a:r>
            <a:r>
              <a:rPr lang="en-US" altLang="zh-TW" dirty="0"/>
              <a:t>)</a:t>
            </a:r>
            <a:r>
              <a:rPr lang="zh-TW" altLang="en-US" dirty="0"/>
              <a:t>，具有相同的</a:t>
            </a:r>
            <a:r>
              <a:rPr lang="en-US" altLang="zh-TW" dirty="0"/>
              <a:t>pattern.</a:t>
            </a:r>
          </a:p>
          <a:p>
            <a:r>
              <a:rPr lang="zh-TW" altLang="en-US" dirty="0"/>
              <a:t>拇指按空白鍵時</a:t>
            </a:r>
            <a:r>
              <a:rPr lang="en-US" altLang="zh-TW" dirty="0"/>
              <a:t>x-axis</a:t>
            </a:r>
            <a:r>
              <a:rPr lang="zh-TW" altLang="en-US" dirty="0"/>
              <a:t>震動比較大。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輸入法不同會比較少用到</a:t>
            </a:r>
            <a:r>
              <a:rPr lang="en-US" altLang="zh-TW" dirty="0">
                <a:solidFill>
                  <a:srgbClr val="FF0000"/>
                </a:solidFill>
              </a:rPr>
              <a:t>space bar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剎車使用頻率增加而且比較激烈。正常駕駛會用油門收放，達成更平順的速度控制，用手機時，因分散專注力，常會造成較緊急狀況才急踩剎車，故剎車使用頻率增加。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7212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Pattern of T&amp;D (4/4)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3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6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80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Speed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Turn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Texting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Driving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備註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Camera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Accelerometer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v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Texting</a:t>
                      </a:r>
                      <a:r>
                        <a:rPr lang="zh-TW" altLang="en-US" dirty="0"/>
                        <a:t>時加速度變負，轉彎時停止</a:t>
                      </a:r>
                      <a:r>
                        <a:rPr lang="en-US" altLang="zh-TW" dirty="0"/>
                        <a:t>Texting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Gyro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v(Gyro-x)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週期性的震動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Orientation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水平或接近垂直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Texting</a:t>
                      </a:r>
                      <a:r>
                        <a:rPr lang="zh-TW" altLang="en-US" dirty="0"/>
                        <a:t>時速度變慢，轉彎時停止</a:t>
                      </a:r>
                      <a:r>
                        <a:rPr lang="en-US" altLang="zh-TW" dirty="0"/>
                        <a:t>Texting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3102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Pattern of texting while driving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42" y="2588240"/>
            <a:ext cx="5090115" cy="28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691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Texting Detectors based on Gyro Sensor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683" y="3786986"/>
            <a:ext cx="1381700" cy="1440000"/>
          </a:xfrm>
          <a:prstGeom prst="rect">
            <a:avLst/>
          </a:prstGeom>
        </p:spPr>
      </p:pic>
      <p:pic>
        <p:nvPicPr>
          <p:cNvPr id="1026" name="Picture 2" descr="「gyro sensor signal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140" y="2135260"/>
            <a:ext cx="7410347" cy="338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3335"/>
          <a:stretch/>
        </p:blipFill>
        <p:spPr>
          <a:xfrm>
            <a:off x="1796683" y="2125990"/>
            <a:ext cx="1350892" cy="144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53233" y="3063482"/>
            <a:ext cx="705175" cy="958012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864082" y="3219060"/>
            <a:ext cx="774440" cy="90382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30481" y="4369836"/>
            <a:ext cx="634481" cy="79654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866122" y="5662288"/>
            <a:ext cx="34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8289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Transfer Learning for </a:t>
            </a:r>
            <a:r>
              <a:rPr lang="en-US" altLang="zh-TW" dirty="0" err="1"/>
              <a:t>WiFi</a:t>
            </a:r>
            <a:r>
              <a:rPr lang="en-US" altLang="zh-TW" dirty="0"/>
              <a:t>-based indoor localization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3225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WiFi</a:t>
            </a:r>
            <a:r>
              <a:rPr lang="en-US" altLang="zh-TW" dirty="0"/>
              <a:t> fingerprint-based indoor localization 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42" name="Picture 2" descr="http://iiot.sjtu.edu.cn/images/Localiz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58" y="1825625"/>
            <a:ext cx="7511284" cy="444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174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WiFi</a:t>
            </a:r>
            <a:r>
              <a:rPr lang="en-US" altLang="zh-TW" dirty="0"/>
              <a:t> fingerprint-based indoor localization 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043906"/>
            <a:ext cx="9810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157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661987"/>
            <a:ext cx="88677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615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Different time period and device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825625"/>
            <a:ext cx="88201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48654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625</TotalTime>
  <Words>1780</Words>
  <Application>Microsoft Macintosh PowerPoint</Application>
  <PresentationFormat>寬螢幕</PresentationFormat>
  <Paragraphs>260</Paragraphs>
  <Slides>101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06" baseType="lpstr">
      <vt:lpstr>新細明體</vt:lpstr>
      <vt:lpstr>华文楷体</vt:lpstr>
      <vt:lpstr>Arial</vt:lpstr>
      <vt:lpstr>Corbel</vt:lpstr>
      <vt:lpstr>深度</vt:lpstr>
      <vt:lpstr>人工智慧及其應用</vt:lpstr>
      <vt:lpstr>Outline</vt:lpstr>
      <vt:lpstr>My background</vt:lpstr>
      <vt:lpstr>我想做的事</vt:lpstr>
      <vt:lpstr>Uber與Airbnb憑什麼翻轉世界</vt:lpstr>
      <vt:lpstr>我常在做的事</vt:lpstr>
      <vt:lpstr>現在的工作</vt:lpstr>
      <vt:lpstr>Artificial Intelligence (AI)</vt:lpstr>
      <vt:lpstr>Inference system (1/2)</vt:lpstr>
      <vt:lpstr>Inference system (2/2)</vt:lpstr>
      <vt:lpstr>AI 之父</vt:lpstr>
      <vt:lpstr>MOOC三大平台</vt:lpstr>
      <vt:lpstr>Moocs資源-1</vt:lpstr>
      <vt:lpstr>Moocs資源-2</vt:lpstr>
      <vt:lpstr>Moocs資源-3</vt:lpstr>
      <vt:lpstr>我的研究工作</vt:lpstr>
      <vt:lpstr>Emotion detection</vt:lpstr>
      <vt:lpstr>YouTube</vt:lpstr>
      <vt:lpstr>Tech of Self driver car (1/3)</vt:lpstr>
      <vt:lpstr>Tech of Self driver car (2/3)</vt:lpstr>
      <vt:lpstr>Tech of Self driver car (3/3)</vt:lpstr>
      <vt:lpstr>My Farmbot</vt:lpstr>
      <vt:lpstr>My remote control car</vt:lpstr>
      <vt:lpstr>PowerPoint 簡報</vt:lpstr>
      <vt:lpstr>Deep Learning</vt:lpstr>
      <vt:lpstr>History of Neural Networks</vt:lpstr>
      <vt:lpstr>Deep Learning</vt:lpstr>
      <vt:lpstr>Types of Machine Learning</vt:lpstr>
      <vt:lpstr>Commercial sucess</vt:lpstr>
      <vt:lpstr>Supervised Classification(1/2)</vt:lpstr>
      <vt:lpstr>Supervised Classification(2/2)</vt:lpstr>
      <vt:lpstr>Relative Algorithms</vt:lpstr>
      <vt:lpstr>Logistic regression</vt:lpstr>
      <vt:lpstr>Training Your Logistic Classifier (1/3)</vt:lpstr>
      <vt:lpstr>Training Your Logistic Classifier (2/3)</vt:lpstr>
      <vt:lpstr>Training Your Logistic Classifier (3/3)</vt:lpstr>
      <vt:lpstr>One-Hot Encoding</vt:lpstr>
      <vt:lpstr>Cross Entropy(1/2)</vt:lpstr>
      <vt:lpstr>Cross Entropy(2/2)</vt:lpstr>
      <vt:lpstr>Minimizing Cross-Entropy(1/3)</vt:lpstr>
      <vt:lpstr>Minimizing Cross-Entropy(2/3)</vt:lpstr>
      <vt:lpstr>Minimizing Cross-Entropy(3/3)</vt:lpstr>
      <vt:lpstr>Gradient descent (1/2)</vt:lpstr>
      <vt:lpstr>Neural Network</vt:lpstr>
      <vt:lpstr>Two-Layer Neural Network</vt:lpstr>
      <vt:lpstr>Feed forward/Backpropagation  Neural Network</vt:lpstr>
      <vt:lpstr>Kitten in left/right corner</vt:lpstr>
      <vt:lpstr>PowerPoint 簡報</vt:lpstr>
      <vt:lpstr>Statistical Invariants</vt:lpstr>
      <vt:lpstr>Convolution</vt:lpstr>
      <vt:lpstr>To classify the following image of a dog as a Golden Retriever</vt:lpstr>
      <vt:lpstr>As humans, how do we do this?</vt:lpstr>
      <vt:lpstr>Parts of Golden Retriever</vt:lpstr>
      <vt:lpstr>Going One Step Further</vt:lpstr>
      <vt:lpstr>CNN (1/2)</vt:lpstr>
      <vt:lpstr>CNN (2/2)</vt:lpstr>
      <vt:lpstr>PowerPoint 簡報</vt:lpstr>
      <vt:lpstr>Convolutions</vt:lpstr>
      <vt:lpstr>CNN uses filters to split an image into smaller patches</vt:lpstr>
      <vt:lpstr>Filter Depth</vt:lpstr>
      <vt:lpstr>Neurons</vt:lpstr>
      <vt:lpstr>Patch connect Neurons</vt:lpstr>
      <vt:lpstr>Padding</vt:lpstr>
      <vt:lpstr>Fully/Locally Connected NN</vt:lpstr>
      <vt:lpstr>Max pooling</vt:lpstr>
      <vt:lpstr>Convolutional pyarmid</vt:lpstr>
      <vt:lpstr>Quiz</vt:lpstr>
      <vt:lpstr>Ans. of Quiz</vt:lpstr>
      <vt:lpstr>Visualizing CNNs</vt:lpstr>
      <vt:lpstr>Layer 1</vt:lpstr>
      <vt:lpstr>Layer 2</vt:lpstr>
      <vt:lpstr>Layer 3</vt:lpstr>
      <vt:lpstr>Layer 5</vt:lpstr>
      <vt:lpstr>Autoencoder</vt:lpstr>
      <vt:lpstr>Scale down dimensions</vt:lpstr>
      <vt:lpstr>PowerPoint 簡報</vt:lpstr>
      <vt:lpstr>A Simple Autoencoder (1/4)</vt:lpstr>
      <vt:lpstr>Application of autoencoders</vt:lpstr>
      <vt:lpstr>Generative Adversarial Denoising Autoencoder for Face Completion</vt:lpstr>
      <vt:lpstr>Transfer Learning (1/3)</vt:lpstr>
      <vt:lpstr>Transfer Learning (2/3)</vt:lpstr>
      <vt:lpstr>Transfer Learning (3/3)</vt:lpstr>
      <vt:lpstr>Google Object Detection</vt:lpstr>
      <vt:lpstr>Using pre-trained Model </vt:lpstr>
      <vt:lpstr>Style transfer</vt:lpstr>
      <vt:lpstr>Texting while driving</vt:lpstr>
      <vt:lpstr>PowerPoint 簡報</vt:lpstr>
      <vt:lpstr>Texting – Driver or Passenger</vt:lpstr>
      <vt:lpstr>Pattern of T&amp;D (1/4)</vt:lpstr>
      <vt:lpstr>Pattern of T&amp;D (2/4)</vt:lpstr>
      <vt:lpstr>Pattern of T&amp;D (3/4)</vt:lpstr>
      <vt:lpstr>Pattern of T&amp;D (4/4)</vt:lpstr>
      <vt:lpstr>Pattern of texting while driving </vt:lpstr>
      <vt:lpstr>Texting Detectors based on Gyro Sensor</vt:lpstr>
      <vt:lpstr>Transfer Learning for WiFi-based indoor localization</vt:lpstr>
      <vt:lpstr>WiFi fingerprint-based indoor localization (1/2)</vt:lpstr>
      <vt:lpstr>WiFi fingerprint-based indoor localization (1/2)</vt:lpstr>
      <vt:lpstr>PowerPoint 簡報</vt:lpstr>
      <vt:lpstr>Different time period and device</vt:lpstr>
      <vt:lpstr>PowerPoint 簡報</vt:lpstr>
      <vt:lpstr>Summary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Wang-Hsin Hsu</dc:creator>
  <cp:lastModifiedBy>Yi-Yuan Chiang</cp:lastModifiedBy>
  <cp:revision>39</cp:revision>
  <dcterms:created xsi:type="dcterms:W3CDTF">2017-10-24T04:35:18Z</dcterms:created>
  <dcterms:modified xsi:type="dcterms:W3CDTF">2018-05-04T12:12:47Z</dcterms:modified>
</cp:coreProperties>
</file>